
<file path=[Content_Types].xml><?xml version="1.0" encoding="utf-8"?>
<Types xmlns="http://schemas.openxmlformats.org/package/2006/content-types">
  <Default Extension="png" ContentType="image/png"/>
  <Default Extension="wdp" ContentType="image/vnd.ms-photo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3"/>
  </p:handoutMasterIdLst>
  <p:sldIdLst>
    <p:sldId id="665" r:id="rId3"/>
    <p:sldId id="926" r:id="rId4"/>
    <p:sldId id="1090" r:id="rId6"/>
    <p:sldId id="1025" r:id="rId7"/>
    <p:sldId id="1102" r:id="rId8"/>
    <p:sldId id="1091" r:id="rId9"/>
    <p:sldId id="1103" r:id="rId10"/>
    <p:sldId id="1104" r:id="rId11"/>
    <p:sldId id="817" r:id="rId12"/>
  </p:sldIdLst>
  <p:sldSz cx="11520170" cy="6480175"/>
  <p:notesSz cx="6858000" cy="9144000"/>
  <p:custDataLst>
    <p:tags r:id="rId18"/>
  </p:custDataLst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itchFamily="2" charset="-122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P" initials="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2635C"/>
    <a:srgbClr val="FF0000"/>
    <a:srgbClr val="D9DADE"/>
    <a:srgbClr val="56BAB3"/>
    <a:srgbClr val="3E9892"/>
    <a:srgbClr val="339933"/>
    <a:srgbClr val="35827D"/>
    <a:srgbClr val="B88C00"/>
    <a:srgbClr val="DC0000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5" autoAdjust="0"/>
    <p:restoredTop sz="95026" autoAdjust="0"/>
  </p:normalViewPr>
  <p:slideViewPr>
    <p:cSldViewPr snapToGrid="0" snapToObjects="1">
      <p:cViewPr varScale="1">
        <p:scale>
          <a:sx n="87" d="100"/>
          <a:sy n="87" d="100"/>
        </p:scale>
        <p:origin x="480" y="82"/>
      </p:cViewPr>
      <p:guideLst>
        <p:guide orient="horz" pos="2018"/>
        <p:guide pos="364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7" d="100"/>
          <a:sy n="77" d="100"/>
        </p:scale>
        <p:origin x="990" y="90"/>
      </p:cViewPr>
      <p:guideLst/>
    </p:cSldViewPr>
  </p:notesViewPr>
  <p:gridSpacing cx="71999" cy="71999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tags" Target="tags/tag5.xml"/><Relationship Id="rId17" Type="http://schemas.openxmlformats.org/officeDocument/2006/relationships/commentAuthors" Target="commentAuthors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handoutMaster" Target="handoutMasters/handoutMaster1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B3382CC0-C058-4884-9054-27DDB7596BDE}" type="datetimeFigureOut">
              <a:rPr lang="zh-CN" altLang="en-US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/>
            </a:lvl1pPr>
          </a:lstStyle>
          <a:p>
            <a:pPr>
              <a:defRPr/>
            </a:pPr>
            <a:fld id="{E4698560-D533-486B-BDA7-99F203488FDC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wdp>
</file>

<file path=ppt/media/image5.png>
</file>

<file path=ppt/media/image6.wdp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77B97F0D-0EE6-4852-A8A4-99C24B9AC5DC}" type="datetimeFigureOut">
              <a:rPr lang="zh-CN" altLang="en-US"/>
            </a:fld>
            <a:endParaRPr lang="zh-CN" altLang="en-US"/>
          </a:p>
        </p:txBody>
      </p:sp>
      <p:sp>
        <p:nvSpPr>
          <p:cNvPr id="24580" name="Rectangle 4"/>
          <p:cNvSpPr>
            <a:spLocks noGrp="1" noRot="1" noChangeAspect="1" noChangeArrowheads="1"/>
          </p:cNvSpPr>
          <p:nvPr>
            <p:ph type="sldImg" idx="4294967295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20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/>
              <a:t>单击此处编辑母版文本样式</a:t>
            </a:r>
            <a:endParaRPr lang="zh-CN" altLang="en-US" noProof="0"/>
          </a:p>
          <a:p>
            <a:pPr lvl="1"/>
            <a:r>
              <a:rPr lang="zh-CN" altLang="en-US" noProof="0"/>
              <a:t>第二级</a:t>
            </a:r>
            <a:endParaRPr lang="zh-CN" altLang="en-US" noProof="0"/>
          </a:p>
          <a:p>
            <a:pPr lvl="2"/>
            <a:r>
              <a:rPr lang="zh-CN" altLang="en-US" noProof="0"/>
              <a:t>第三级</a:t>
            </a:r>
            <a:endParaRPr lang="zh-CN" altLang="en-US" noProof="0"/>
          </a:p>
          <a:p>
            <a:pPr lvl="3"/>
            <a:r>
              <a:rPr lang="zh-CN" altLang="en-US" noProof="0"/>
              <a:t>第四级</a:t>
            </a:r>
            <a:endParaRPr lang="zh-CN" altLang="en-US" noProof="0"/>
          </a:p>
          <a:p>
            <a:pPr lvl="4"/>
            <a:r>
              <a:rPr lang="zh-CN" altLang="en-US" noProof="0"/>
              <a:t>第五级</a:t>
            </a:r>
            <a:endParaRPr lang="zh-CN" altLang="en-US" noProof="0"/>
          </a:p>
        </p:txBody>
      </p:sp>
      <p:sp>
        <p:nvSpPr>
          <p:cNvPr id="20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20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/>
            </a:lvl1pPr>
          </a:lstStyle>
          <a:p>
            <a:pPr>
              <a:defRPr/>
            </a:pPr>
            <a:fld id="{EBD5851B-F1AD-4CBC-AA90-7B395BCF59DE}" type="slidenum">
              <a:rPr lang="zh-CN" altLang="en-US"/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BD5851B-F1AD-4CBC-AA90-7B395BCF59D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BD5851B-F1AD-4CBC-AA90-7B395BCF59D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4294967295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r>
              <a:rPr lang="en-US"/>
              <a:t>Sample Sales Data, Order Info, Sales, Customer, Shipping, etc., Used for Segmentation, Customer Analytics, Clustering and More. Inspired for retail analytics. This was originally used for Pentaho DI Kettle, But I found the set could be useful for Sales Simulation training.</a:t>
            </a:r>
            <a:endParaRPr lang="en-US"/>
          </a:p>
          <a:p>
            <a:r>
              <a:rPr lang="en-US"/>
              <a:t>Originally Written by María Carina Roldán, Pentaho Community Member, BI consultant (Assert Solutions), Argentina. This work is licensed under the Creative Commons Attribution-Noncommercial-Share Alike 3.0 Unported License. Modified by Gus Segura June 2014.</a:t>
            </a:r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BD5851B-F1AD-4CBC-AA90-7B395BCF59D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EBD5851B-F1AD-4CBC-AA90-7B395BCF59D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BD5851B-F1AD-4CBC-AA90-7B395BCF59DE}" type="slidenum">
              <a:rPr lang="zh-CN" altLang="en-US" smtClean="0"/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5" Type="http://schemas.microsoft.com/office/2007/relationships/hdphoto" Target="../media/image6.wdp"/><Relationship Id="rId4" Type="http://schemas.openxmlformats.org/officeDocument/2006/relationships/image" Target="../media/image5.png"/><Relationship Id="rId3" Type="http://schemas.microsoft.com/office/2007/relationships/hdphoto" Target="../media/image4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microsoft.com/office/2007/relationships/hdphoto" Target="../media/image6.wdp"/><Relationship Id="rId4" Type="http://schemas.openxmlformats.org/officeDocument/2006/relationships/image" Target="../media/image5.png"/><Relationship Id="rId3" Type="http://schemas.microsoft.com/office/2007/relationships/hdphoto" Target="../media/image4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733460" y="690221"/>
            <a:ext cx="8997136" cy="810775"/>
          </a:xfrm>
        </p:spPr>
        <p:txBody>
          <a:bodyPr/>
          <a:lstStyle>
            <a:lvl1pPr marL="0" indent="0" algn="ctr">
              <a:buNone/>
              <a:defRPr sz="4000">
                <a:latin typeface="楷体" panose="02010609060101010101" pitchFamily="49" charset="-122"/>
                <a:ea typeface="楷体" panose="02010609060101010101" pitchFamily="49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单击以编辑母版副标题样式</a:t>
            </a:r>
            <a:endParaRPr lang="en-US" noProof="1"/>
          </a:p>
        </p:txBody>
      </p:sp>
      <p:sp>
        <p:nvSpPr>
          <p:cNvPr id="5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AE3FB1A-8A40-4CD6-A1DC-56821F89B353}" type="datetimeFigureOut">
              <a:rPr lang="zh-CN" altLang="en-US"/>
            </a:fld>
            <a:endParaRPr lang="zh-CN" altLang="en-US"/>
          </a:p>
        </p:txBody>
      </p:sp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6F092F-03BC-413D-AE5E-3B248DCB4B18}" type="slidenum">
              <a:rPr lang="zh-CN" altLang="en-US"/>
            </a:fld>
            <a:endParaRPr lang="en-US" altLang="en-US"/>
          </a:p>
        </p:txBody>
      </p:sp>
      <p:sp>
        <p:nvSpPr>
          <p:cNvPr id="8" name="内容占位符 19"/>
          <p:cNvSpPr>
            <a:spLocks noGrp="1"/>
          </p:cNvSpPr>
          <p:nvPr>
            <p:ph sz="quarter" idx="13"/>
          </p:nvPr>
        </p:nvSpPr>
        <p:spPr>
          <a:xfrm>
            <a:off x="869958" y="1949943"/>
            <a:ext cx="5496233" cy="6360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11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85" y="190081"/>
            <a:ext cx="986350" cy="94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 Box 3"/>
          <p:cNvSpPr txBox="1"/>
          <p:nvPr userDrawn="1"/>
        </p:nvSpPr>
        <p:spPr>
          <a:xfrm>
            <a:off x="1259457" y="6000965"/>
            <a:ext cx="4074722" cy="36933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algn="dist" eaLnBrk="1" hangingPunct="1">
              <a:buFont typeface="Arial" panose="020B0604020202020204" pitchFamily="34" charset="0"/>
              <a:buNone/>
              <a:defRPr/>
            </a:pPr>
            <a:r>
              <a:rPr lang="zh-CN" altLang="en-US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临沂大学    信息科学与工程学院</a:t>
            </a:r>
            <a:endParaRPr lang="zh-CN" altLang="en-US" spc="50" noProof="1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ea"/>
            </a:endParaRPr>
          </a:p>
        </p:txBody>
      </p:sp>
      <p:sp>
        <p:nvSpPr>
          <p:cNvPr id="13" name="Text Box 3"/>
          <p:cNvSpPr txBox="1"/>
          <p:nvPr userDrawn="1"/>
        </p:nvSpPr>
        <p:spPr>
          <a:xfrm>
            <a:off x="6345380" y="6000965"/>
            <a:ext cx="1486798" cy="36933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algn="dist" eaLnBrk="1" hangingPunct="1">
              <a:buFont typeface="Arial" panose="020B0604020202020204" pitchFamily="34" charset="0"/>
              <a:buNone/>
              <a:defRPr/>
            </a:pPr>
            <a:r>
              <a:rPr lang="en-US" altLang="zh-CN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SBA</a:t>
            </a:r>
            <a:r>
              <a:rPr lang="zh-CN" altLang="en-US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研究组</a:t>
            </a:r>
            <a:endParaRPr lang="zh-CN" altLang="en-US" spc="50" noProof="1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384" y="5432242"/>
            <a:ext cx="821906" cy="10506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2AA6A2D-F4AA-4209-922D-CCE83E035774}" type="slidenum">
              <a:rPr lang="zh-CN" altLang="en-US"/>
            </a:fld>
            <a:endParaRPr lang="en-US" altLang="en-US"/>
          </a:p>
        </p:txBody>
      </p:sp>
      <p:sp>
        <p:nvSpPr>
          <p:cNvPr id="8" name="Text Box 3"/>
          <p:cNvSpPr txBox="1"/>
          <p:nvPr userDrawn="1"/>
        </p:nvSpPr>
        <p:spPr>
          <a:xfrm>
            <a:off x="1259457" y="6000965"/>
            <a:ext cx="4074722" cy="36933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algn="dist" eaLnBrk="1" hangingPunct="1">
              <a:buFont typeface="Arial" panose="020B0604020202020204" pitchFamily="34" charset="0"/>
              <a:buNone/>
              <a:defRPr/>
            </a:pPr>
            <a:r>
              <a:rPr lang="zh-CN" altLang="en-US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临沂大学    信息科学与工程学院</a:t>
            </a:r>
            <a:endParaRPr lang="zh-CN" altLang="en-US" spc="50" noProof="1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ea"/>
            </a:endParaRPr>
          </a:p>
        </p:txBody>
      </p:sp>
      <p:sp>
        <p:nvSpPr>
          <p:cNvPr id="9" name="Text Box 3"/>
          <p:cNvSpPr txBox="1"/>
          <p:nvPr userDrawn="1"/>
        </p:nvSpPr>
        <p:spPr>
          <a:xfrm>
            <a:off x="6345380" y="6000965"/>
            <a:ext cx="1486798" cy="369332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algn="dist" eaLnBrk="1" hangingPunct="1">
              <a:buFont typeface="Arial" panose="020B0604020202020204" pitchFamily="34" charset="0"/>
              <a:buNone/>
              <a:defRPr/>
            </a:pPr>
            <a:r>
              <a:rPr lang="en-US" altLang="zh-CN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SBA</a:t>
            </a:r>
            <a:r>
              <a:rPr lang="zh-CN" altLang="en-US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研究组</a:t>
            </a:r>
            <a:endParaRPr lang="zh-CN" altLang="en-US" spc="50" noProof="1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ea"/>
            </a:endParaRPr>
          </a:p>
        </p:txBody>
      </p:sp>
      <p:pic>
        <p:nvPicPr>
          <p:cNvPr id="11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285" y="190081"/>
            <a:ext cx="986350" cy="9477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733460" y="690221"/>
            <a:ext cx="8997136" cy="810775"/>
          </a:xfrm>
        </p:spPr>
        <p:txBody>
          <a:bodyPr/>
          <a:lstStyle>
            <a:lvl1pPr marL="0" indent="0" algn="ctr">
              <a:buNone/>
              <a:defRPr sz="4000">
                <a:latin typeface="楷体" panose="02010609060101010101" pitchFamily="49" charset="-122"/>
                <a:ea typeface="楷体" panose="02010609060101010101" pitchFamily="49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noProof="1"/>
              <a:t>单击以编辑母版副标题样式</a:t>
            </a:r>
            <a:endParaRPr lang="en-US" noProof="1"/>
          </a:p>
        </p:txBody>
      </p:sp>
      <p:sp>
        <p:nvSpPr>
          <p:cNvPr id="13" name="内容占位符 19"/>
          <p:cNvSpPr>
            <a:spLocks noGrp="1"/>
          </p:cNvSpPr>
          <p:nvPr>
            <p:ph sz="quarter" idx="13"/>
          </p:nvPr>
        </p:nvSpPr>
        <p:spPr>
          <a:xfrm>
            <a:off x="869958" y="1949943"/>
            <a:ext cx="5496233" cy="6360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2384" y="5432242"/>
            <a:ext cx="821906" cy="105062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-2819" y="-4930"/>
            <a:ext cx="11520488" cy="6480175"/>
          </a:xfrm>
          <a:prstGeom prst="rect">
            <a:avLst/>
          </a:prstGeom>
          <a:solidFill>
            <a:srgbClr val="0263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1520488" cy="477612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14" name="矩形 13"/>
          <p:cNvSpPr/>
          <p:nvPr/>
        </p:nvSpPr>
        <p:spPr>
          <a:xfrm>
            <a:off x="0" y="345609"/>
            <a:ext cx="11520488" cy="4154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04340" y="1394095"/>
            <a:ext cx="8111809" cy="1021202"/>
          </a:xfr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400" b="1" i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3695" y="2579334"/>
            <a:ext cx="4353098" cy="417087"/>
          </a:xfrm>
        </p:spPr>
        <p:txBody>
          <a:bodyPr>
            <a:normAutofit/>
          </a:bodyPr>
          <a:lstStyle>
            <a:lvl1pPr marL="0" indent="0" algn="ctr">
              <a:buNone/>
              <a:defRPr sz="1890">
                <a:solidFill>
                  <a:schemeClr val="accent2"/>
                </a:solidFill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pic>
        <p:nvPicPr>
          <p:cNvPr id="17" name="内容占位符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447" y="4327315"/>
            <a:ext cx="1021960" cy="102194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760" y="5454178"/>
            <a:ext cx="4745344" cy="71132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内容占位符 19"/>
          <p:cNvSpPr>
            <a:spLocks noGrp="1"/>
          </p:cNvSpPr>
          <p:nvPr>
            <p:ph sz="quarter" idx="10"/>
          </p:nvPr>
        </p:nvSpPr>
        <p:spPr>
          <a:xfrm>
            <a:off x="3009309" y="3391723"/>
            <a:ext cx="5496233" cy="636017"/>
          </a:xfrm>
        </p:spPr>
        <p:txBody>
          <a:bodyPr/>
          <a:lstStyle>
            <a:lvl1pPr marL="0" indent="0" algn="ctr"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2_标题幻灯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-2819" y="-4930"/>
            <a:ext cx="11520488" cy="6480175"/>
          </a:xfrm>
          <a:prstGeom prst="rect">
            <a:avLst/>
          </a:prstGeom>
          <a:solidFill>
            <a:srgbClr val="0263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1520488" cy="4776129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14" name="矩形 13"/>
          <p:cNvSpPr/>
          <p:nvPr/>
        </p:nvSpPr>
        <p:spPr>
          <a:xfrm>
            <a:off x="0" y="345609"/>
            <a:ext cx="11520488" cy="41545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 dirty="0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704340" y="1394095"/>
            <a:ext cx="8111809" cy="1021202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lnSpc>
                <a:spcPct val="100000"/>
              </a:lnSpc>
              <a:defRPr sz="3400" b="1" i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zh-CN" altLang="en-US" dirty="0"/>
              <a:t>单击此处编辑母版标题样式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3695" y="2579334"/>
            <a:ext cx="4353098" cy="41708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90">
                <a:solidFill>
                  <a:schemeClr val="accent2"/>
                </a:solidFill>
              </a:defRPr>
            </a:lvl1pPr>
            <a:lvl2pPr marL="431800" indent="0" algn="ctr">
              <a:buNone/>
              <a:defRPr sz="1890"/>
            </a:lvl2pPr>
            <a:lvl3pPr marL="864235" indent="0" algn="ctr">
              <a:buNone/>
              <a:defRPr sz="1700"/>
            </a:lvl3pPr>
            <a:lvl4pPr marL="1296035" indent="0" algn="ctr">
              <a:buNone/>
              <a:defRPr sz="1510"/>
            </a:lvl4pPr>
            <a:lvl5pPr marL="1727835" indent="0" algn="ctr">
              <a:buNone/>
              <a:defRPr sz="1510"/>
            </a:lvl5pPr>
            <a:lvl6pPr marL="2160270" indent="0" algn="ctr">
              <a:buNone/>
              <a:defRPr sz="1510"/>
            </a:lvl6pPr>
            <a:lvl7pPr marL="2592070" indent="0" algn="ctr">
              <a:buNone/>
              <a:defRPr sz="1510"/>
            </a:lvl7pPr>
            <a:lvl8pPr marL="3023870" indent="0" algn="ctr">
              <a:buNone/>
              <a:defRPr sz="1510"/>
            </a:lvl8pPr>
            <a:lvl9pPr marL="3456305" indent="0" algn="ctr">
              <a:buNone/>
              <a:defRPr sz="151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pic>
        <p:nvPicPr>
          <p:cNvPr id="17" name="内容占位符 3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8447" y="4327315"/>
            <a:ext cx="1021960" cy="1021945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 contras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6760" y="5454178"/>
            <a:ext cx="4745344" cy="711323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0" name="内容占位符 19"/>
          <p:cNvSpPr>
            <a:spLocks noGrp="1"/>
          </p:cNvSpPr>
          <p:nvPr>
            <p:ph sz="quarter" idx="10"/>
          </p:nvPr>
        </p:nvSpPr>
        <p:spPr>
          <a:xfrm>
            <a:off x="3009309" y="3391723"/>
            <a:ext cx="5496233" cy="6360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  <a:lvl2pPr marL="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77145" y="5900738"/>
            <a:ext cx="2686556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4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fld id="{45C7B91D-1CB7-4F3E-8C22-5B2227933F4A}" type="datetimeFigureOut">
              <a:rPr lang="zh-CN" altLang="en-US"/>
            </a:fld>
            <a:endParaRPr lang="zh-CN" alt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936356" y="5900738"/>
            <a:ext cx="3647781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 eaLnBrk="1" hangingPunct="1">
              <a:buFont typeface="Arial" panose="020B0604020202020204" pitchFamily="34" charset="0"/>
              <a:buNone/>
              <a:defRPr sz="1400">
                <a:latin typeface="Arial" panose="020B0604020202020204" pitchFamily="34" charset="0"/>
              </a:defRPr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256790" y="5900738"/>
            <a:ext cx="2688587" cy="449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400"/>
            </a:lvl1pPr>
          </a:lstStyle>
          <a:p>
            <a:pPr>
              <a:defRPr/>
            </a:pPr>
            <a:fld id="{A7D638BF-D774-4715-9F0A-167F299D1379}" type="slidenum">
              <a:rPr lang="zh-CN" altLang="en-US"/>
            </a:fld>
            <a:endParaRPr lang="en-US" altLang="en-US"/>
          </a:p>
        </p:txBody>
      </p:sp>
      <p:sp>
        <p:nvSpPr>
          <p:cNvPr id="1031" name="AutoShape 2"/>
          <p:cNvSpPr>
            <a:spLocks noChangeArrowheads="1"/>
          </p:cNvSpPr>
          <p:nvPr userDrawn="1"/>
        </p:nvSpPr>
        <p:spPr bwMode="auto">
          <a:xfrm>
            <a:off x="-22355" y="5911850"/>
            <a:ext cx="11544874" cy="558800"/>
          </a:xfrm>
          <a:prstGeom prst="flowChartProcess">
            <a:avLst/>
          </a:prstGeom>
          <a:solidFill>
            <a:srgbClr val="02635C"/>
          </a:solidFill>
          <a:ln w="9525">
            <a:solidFill>
              <a:schemeClr val="tx1"/>
            </a:solidFill>
            <a:miter lim="800000"/>
          </a:ln>
          <a:effectLst/>
        </p:spPr>
        <p:txBody>
          <a:bodyPr wrap="none" anchor="ctr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000" b="1" kern="1200">
          <a:solidFill>
            <a:schemeClr val="tx2"/>
          </a:solidFill>
          <a:latin typeface="宋体" pitchFamily="2" charset="-122"/>
          <a:ea typeface="宋体" pitchFamily="2" charset="-122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宋体" pitchFamily="2" charset="-122"/>
          <a:ea typeface="宋体" pitchFamily="2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宋体" pitchFamily="2" charset="-122"/>
          <a:ea typeface="宋体" pitchFamily="2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宋体" pitchFamily="2" charset="-122"/>
          <a:ea typeface="宋体" pitchFamily="2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000" b="1">
          <a:solidFill>
            <a:schemeClr val="tx2"/>
          </a:solidFill>
          <a:latin typeface="宋体" pitchFamily="2" charset="-122"/>
          <a:ea typeface="宋体" pitchFamily="2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panose="020B0604020202020204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tags" Target="../tags/tag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jpeg"/><Relationship Id="rId1" Type="http://schemas.openxmlformats.org/officeDocument/2006/relationships/tags" Target="../tags/tag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Box 6"/>
          <p:cNvSpPr txBox="1">
            <a:spLocks noChangeArrowheads="1"/>
          </p:cNvSpPr>
          <p:nvPr/>
        </p:nvSpPr>
        <p:spPr bwMode="auto">
          <a:xfrm>
            <a:off x="386172" y="2375726"/>
            <a:ext cx="10747177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148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pitchFamily="34" charset="-122"/>
              </a:rPr>
              <a:t>Work Report - </a:t>
            </a:r>
            <a:r>
              <a:rPr lang="zh-CN" altLang="en-US" sz="2800" dirty="0">
                <a:latin typeface="Arial" panose="020B0604020202020204" pitchFamily="34" charset="0"/>
                <a:ea typeface="微软雅黑" panose="020B0503020204020204" pitchFamily="34" charset="-122"/>
              </a:rPr>
              <a:t>苏泽</a:t>
            </a:r>
            <a:endParaRPr lang="zh-CN" altLang="en-US" sz="2800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2115" y="3575685"/>
            <a:ext cx="1831975" cy="890905"/>
          </a:xfrm>
          <a:prstGeom prst="rect">
            <a:avLst/>
          </a:prstGeom>
        </p:spPr>
      </p:pic>
      <p:sp>
        <p:nvSpPr>
          <p:cNvPr id="3" name="Text Box 6"/>
          <p:cNvSpPr txBox="1">
            <a:spLocks noChangeArrowheads="1"/>
          </p:cNvSpPr>
          <p:nvPr/>
        </p:nvSpPr>
        <p:spPr bwMode="auto">
          <a:xfrm>
            <a:off x="386172" y="1701356"/>
            <a:ext cx="10747177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lnSpc>
                <a:spcPct val="90000"/>
              </a:lnSpc>
              <a:spcBef>
                <a:spcPct val="148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1pPr>
            <a:lvl2pPr marL="742950" indent="-28575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7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2pPr>
            <a:lvl3pPr marL="1143000" indent="-22860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4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3pPr>
            <a:lvl4pPr marL="1600200" indent="-22860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4pPr>
            <a:lvl5pPr marL="2057400" indent="-228600">
              <a:lnSpc>
                <a:spcPct val="90000"/>
              </a:lnSpc>
              <a:spcBef>
                <a:spcPct val="74000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ct val="74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itchFamily="2" charset="-122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None/>
            </a:pPr>
            <a:r>
              <a:rPr lang="en-US" sz="3200" b="1" dirty="0">
                <a:latin typeface="Arial" panose="020B0604020202020204" pitchFamily="34" charset="0"/>
                <a:ea typeface="微软雅黑" panose="020B0503020204020204" pitchFamily="34" charset="-122"/>
              </a:rPr>
              <a:t>Sales Data Analytics</a:t>
            </a:r>
            <a:endParaRPr lang="en-US" sz="3200" b="1" dirty="0"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386715" y="3759835"/>
            <a:ext cx="197294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/>
              <a:t>Mamadou Alpha Diallo</a:t>
            </a:r>
            <a:endParaRPr lang="en-US" sz="1400"/>
          </a:p>
          <a:p>
            <a:r>
              <a:rPr lang="zh-CN" altLang="en-US" sz="1400"/>
              <a:t>苏泽</a:t>
            </a:r>
            <a:r>
              <a:rPr lang="en-US" altLang="zh-CN" sz="1400"/>
              <a:t> 210854002053</a:t>
            </a:r>
            <a:endParaRPr lang="en-US" altLang="zh-CN" sz="1400"/>
          </a:p>
        </p:txBody>
      </p:sp>
      <p:sp>
        <p:nvSpPr>
          <p:cNvPr id="6" name="Text Box 5"/>
          <p:cNvSpPr txBox="1"/>
          <p:nvPr/>
        </p:nvSpPr>
        <p:spPr>
          <a:xfrm>
            <a:off x="4911725" y="2897505"/>
            <a:ext cx="17957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sz="1400" b="1">
                <a:latin typeface="Arial Bold" panose="020B0604020202020204" charset="0"/>
                <a:cs typeface="Arial Bold" panose="020B0604020202020204" charset="0"/>
              </a:rPr>
              <a:t>November 22, 2022</a:t>
            </a:r>
            <a:endParaRPr lang="en-US" sz="1400" b="1">
              <a:latin typeface="Arial Bold" panose="020B0604020202020204" charset="0"/>
              <a:cs typeface="Arial Bold" panose="020B06040202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2700"/>
            <a:ext cx="3235960" cy="59245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宋体" pitchFamily="2" charset="-122"/>
              <a:cs typeface="+mn-cs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54610" y="3058795"/>
            <a:ext cx="316865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目录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  <a:t>CONTENTS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3442162" y="134016"/>
            <a:ext cx="7461106" cy="56311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dirty="0">
                <a:solidFill>
                  <a:srgbClr val="46464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 The Data</a:t>
            </a:r>
            <a:endParaRPr lang="en-US" altLang="zh-CN" sz="4000" dirty="0">
              <a:solidFill>
                <a:srgbClr val="464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02 Basic Analysis and Visualizations</a:t>
            </a:r>
            <a:endParaRPr lang="en-US" altLang="zh-CN" sz="400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03 Productline prediction</a:t>
            </a:r>
            <a:endParaRPr lang="en-US" altLang="zh-CN" sz="400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04 Conclusion</a:t>
            </a:r>
            <a:endParaRPr lang="zh-CN" altLang="en-US" sz="4000" dirty="0">
              <a:solidFill>
                <a:srgbClr val="464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355"/>
            <a:ext cx="3235325" cy="2028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2700"/>
            <a:ext cx="3235960" cy="59245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宋体" pitchFamily="2" charset="-122"/>
              <a:cs typeface="+mn-cs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54610" y="3058795"/>
            <a:ext cx="316865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目录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  <a:t>CONTENTS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3370407" y="799496"/>
            <a:ext cx="7461106" cy="352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b="1" dirty="0">
                <a:solidFill>
                  <a:srgbClr val="464646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01 The Data</a:t>
            </a:r>
            <a:endParaRPr lang="en-US" altLang="zh-CN" sz="4000" b="1" dirty="0">
              <a:solidFill>
                <a:srgbClr val="46464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02 Basic Analysis and Visualizations</a:t>
            </a:r>
            <a:endParaRPr lang="en-US" altLang="zh-CN" sz="280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03 Productline prediction</a:t>
            </a:r>
            <a:endParaRPr lang="en-US" altLang="zh-CN" sz="280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04 Conclusion</a:t>
            </a:r>
            <a:endParaRPr lang="en-US" altLang="zh-CN" sz="280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355"/>
            <a:ext cx="3235325" cy="2028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8902065" y="0"/>
            <a:ext cx="2616835" cy="737235"/>
          </a:xfrm>
          <a:prstGeom prst="rect">
            <a:avLst/>
          </a:prstGeom>
          <a:solidFill>
            <a:srgbClr val="02635C"/>
          </a:solidFill>
          <a:ln w="12700" cmpd="sng">
            <a:solidFill>
              <a:schemeClr val="accent4">
                <a:alpha val="97000"/>
              </a:schemeClr>
            </a:solidFill>
            <a:prstDash val="solid"/>
          </a:ln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>
                <a:solidFill>
                  <a:schemeClr val="bg1"/>
                </a:solidFill>
              </a:rPr>
              <a:t>01 - Data</a:t>
            </a:r>
            <a:endParaRPr lang="en-US" altLang="zh-CN" sz="2800" b="1">
              <a:solidFill>
                <a:schemeClr val="bg1"/>
              </a:solidFill>
            </a:endParaRPr>
          </a:p>
        </p:txBody>
      </p:sp>
      <p:pic>
        <p:nvPicPr>
          <p:cNvPr id="2" name="Picture 1" descr="Screen Shot 2022-11-21 at 12.34.57 PM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09040" y="761365"/>
            <a:ext cx="9488805" cy="507492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2700"/>
            <a:ext cx="3235960" cy="59245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宋体" pitchFamily="2" charset="-122"/>
              <a:cs typeface="+mn-cs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54610" y="3058795"/>
            <a:ext cx="316865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目录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  <a:t>CONTENTS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3361517" y="799496"/>
            <a:ext cx="7461106" cy="4632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01 The Data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02 Basic Analysis and Visualizations</a:t>
            </a:r>
            <a:endParaRPr lang="en-US" altLang="zh-CN" sz="280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03 Productline prediction</a:t>
            </a:r>
            <a:endParaRPr lang="en-US" altLang="zh-CN" sz="280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05 Conclusion</a:t>
            </a:r>
            <a:endParaRPr lang="en-US" altLang="zh-CN" sz="280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355"/>
            <a:ext cx="3235325" cy="2028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020185" y="0"/>
            <a:ext cx="7498715" cy="737235"/>
          </a:xfrm>
          <a:prstGeom prst="rect">
            <a:avLst/>
          </a:prstGeom>
          <a:solidFill>
            <a:srgbClr val="02635C"/>
          </a:solidFill>
          <a:ln w="12700" cmpd="sng">
            <a:solidFill>
              <a:schemeClr val="accent4">
                <a:alpha val="97000"/>
              </a:schemeClr>
            </a:solidFill>
            <a:prstDash val="solid"/>
          </a:ln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>
                <a:solidFill>
                  <a:schemeClr val="bg1"/>
                </a:solidFill>
              </a:rPr>
              <a:t>02 - Basic Analysis and Visualizations</a:t>
            </a:r>
            <a:endParaRPr lang="en-US" altLang="zh-CN" sz="2800" b="1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140" y="1040765"/>
            <a:ext cx="7247890" cy="483743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-12700"/>
            <a:ext cx="3235960" cy="59245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宋体" pitchFamily="2" charset="-122"/>
              <a:cs typeface="+mn-cs"/>
            </a:endParaRPr>
          </a:p>
        </p:txBody>
      </p:sp>
      <p:sp>
        <p:nvSpPr>
          <p:cNvPr id="6" name="TextBox 4"/>
          <p:cNvSpPr txBox="1"/>
          <p:nvPr/>
        </p:nvSpPr>
        <p:spPr>
          <a:xfrm>
            <a:off x="54610" y="3058795"/>
            <a:ext cx="3168650" cy="1260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000" b="1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黑体" panose="02010609060101010101" pitchFamily="49" charset="-122"/>
                <a:ea typeface="黑体" panose="02010609060101010101" pitchFamily="49" charset="-122"/>
                <a:cs typeface="+mn-cs"/>
              </a:rPr>
              <a:t>目录</a:t>
            </a:r>
            <a:endParaRPr kumimoji="0" lang="en-US" altLang="zh-CN" sz="4000" b="1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黑体" panose="02010609060101010101" pitchFamily="49" charset="-122"/>
              <a:ea typeface="黑体" panose="02010609060101010101" pitchFamily="49" charset="-122"/>
              <a:cs typeface="+mn-c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Arial" panose="020B0604020202020204" pitchFamily="34" charset="0"/>
                <a:ea typeface="宋体" pitchFamily="2" charset="-122"/>
                <a:cs typeface="+mn-cs"/>
              </a:rPr>
              <a:t>CONTENTS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srgbClr val="464646"/>
              </a:solidFill>
              <a:effectLst/>
              <a:uLnTx/>
              <a:uFillTx/>
              <a:latin typeface="Arial" panose="020B0604020202020204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TextBox 5"/>
          <p:cNvSpPr txBox="1"/>
          <p:nvPr/>
        </p:nvSpPr>
        <p:spPr>
          <a:xfrm>
            <a:off x="3379297" y="1012221"/>
            <a:ext cx="7461106" cy="3413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01 The Data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400" b="1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02 Basic Analysis and Visualizations</a:t>
            </a:r>
            <a:endParaRPr lang="en-US" altLang="zh-CN" sz="240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4000" b="1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03 Productline prediction</a:t>
            </a:r>
            <a:endParaRPr lang="en-US" altLang="zh-CN" sz="4000" b="1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0" marR="0" lvl="0" indent="0" algn="l" defTabSz="914400" rtl="0" eaLnBrk="0" fontAlgn="base" latinLnBrk="0" hangingPunct="0">
              <a:lnSpc>
                <a:spcPct val="18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US" altLang="zh-CN" sz="2800" noProof="0" dirty="0">
                <a:ln>
                  <a:noFill/>
                </a:ln>
                <a:solidFill>
                  <a:schemeClr val="tx1">
                    <a:lumMod val="50000"/>
                    <a:lumOff val="50000"/>
                  </a:scheme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05 Conclusion</a:t>
            </a:r>
            <a:endParaRPr lang="en-US" altLang="zh-CN" sz="2800" noProof="0" dirty="0">
              <a:ln>
                <a:noFill/>
              </a:ln>
              <a:solidFill>
                <a:schemeClr val="tx1">
                  <a:lumMod val="50000"/>
                  <a:lumOff val="50000"/>
                </a:schemeClr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6355"/>
            <a:ext cx="3235325" cy="20288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2433955" y="0"/>
            <a:ext cx="9084945" cy="737235"/>
          </a:xfrm>
          <a:prstGeom prst="rect">
            <a:avLst/>
          </a:prstGeom>
          <a:solidFill>
            <a:srgbClr val="02635C"/>
          </a:solidFill>
          <a:ln w="12700" cmpd="sng">
            <a:solidFill>
              <a:schemeClr val="accent4">
                <a:alpha val="97000"/>
              </a:schemeClr>
            </a:solidFill>
            <a:prstDash val="solid"/>
          </a:ln>
        </p:spPr>
        <p:txBody>
          <a:bodyPr wrap="square" rtlCol="0" anchor="ctr" anchorCtr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zh-CN" sz="2800" b="1">
                <a:solidFill>
                  <a:schemeClr val="bg1"/>
                </a:solidFill>
              </a:rPr>
              <a:t>03 - Productline analysis and Visualizations</a:t>
            </a:r>
            <a:endParaRPr lang="en-US" altLang="zh-CN" sz="2800" b="1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6140" y="1040765"/>
            <a:ext cx="7247890" cy="483743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-2730" y="-4929"/>
            <a:ext cx="11520311" cy="1403825"/>
          </a:xfrm>
          <a:prstGeom prst="rect">
            <a:avLst/>
          </a:prstGeom>
          <a:solidFill>
            <a:srgbClr val="0263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8" name="矩形 7"/>
          <p:cNvSpPr/>
          <p:nvPr/>
        </p:nvSpPr>
        <p:spPr>
          <a:xfrm>
            <a:off x="87" y="1110887"/>
            <a:ext cx="11520311" cy="28800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700"/>
          </a:p>
        </p:txBody>
      </p:sp>
      <p:sp>
        <p:nvSpPr>
          <p:cNvPr id="14" name="직사각형 5"/>
          <p:cNvSpPr/>
          <p:nvPr/>
        </p:nvSpPr>
        <p:spPr>
          <a:xfrm>
            <a:off x="1817426" y="1846839"/>
            <a:ext cx="7885502" cy="76835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 latinLnBrk="1">
              <a:defRPr/>
            </a:pPr>
            <a:r>
              <a:rPr lang="en-US" altLang="ko-KR" sz="4400" b="1" spc="50" dirty="0">
                <a:ln w="11430"/>
                <a:solidFill>
                  <a:srgbClr val="02635C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굴림" pitchFamily="50" charset="-127"/>
                <a:ea typeface="굴림" pitchFamily="50" charset="-127"/>
              </a:rPr>
              <a:t>Thanks for your </a:t>
            </a:r>
            <a:r>
              <a:rPr lang="en-US" altLang="zh-CN" sz="4400" b="1" spc="50" dirty="0">
                <a:ln w="11430"/>
                <a:solidFill>
                  <a:srgbClr val="02635C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굴림" pitchFamily="50" charset="-127"/>
                <a:ea typeface="굴림" pitchFamily="50" charset="-127"/>
              </a:rPr>
              <a:t>atten</a:t>
            </a:r>
            <a:r>
              <a:rPr lang="en-US" altLang="ko-KR" sz="4400" b="1" spc="50" dirty="0">
                <a:ln w="11430"/>
                <a:solidFill>
                  <a:srgbClr val="02635C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굴림" pitchFamily="50" charset="-127"/>
                <a:ea typeface="굴림" pitchFamily="50" charset="-127"/>
              </a:rPr>
              <a:t>tion!</a:t>
            </a:r>
            <a:endParaRPr lang="en-US" altLang="ko-KR" sz="4400" b="1" spc="50" dirty="0">
              <a:ln w="11430"/>
              <a:solidFill>
                <a:srgbClr val="02635C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굴림" pitchFamily="50" charset="-127"/>
              <a:ea typeface="굴림" pitchFamily="50" charset="-127"/>
            </a:endParaRPr>
          </a:p>
        </p:txBody>
      </p:sp>
      <p:sp>
        <p:nvSpPr>
          <p:cNvPr id="16" name="WordArt 2"/>
          <p:cNvSpPr>
            <a:spLocks noChangeArrowheads="1" noChangeShapeType="1" noTextEdit="1"/>
          </p:cNvSpPr>
          <p:nvPr/>
        </p:nvSpPr>
        <p:spPr bwMode="gray">
          <a:xfrm>
            <a:off x="4970780" y="2792730"/>
            <a:ext cx="1447165" cy="580390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0"/>
              </a:avLst>
            </a:prstTxWarp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600" kern="10" dirty="0">
                <a:ln w="19050">
                  <a:solidFill>
                    <a:srgbClr val="FFFFFF"/>
                  </a:solidFill>
                  <a:round/>
                </a:ln>
                <a:effectLst>
                  <a:outerShdw dist="53882" dir="2700000" algn="ctr" rotWithShape="0">
                    <a:prstClr val="black">
                      <a:alpha val="50000"/>
                    </a:prstClr>
                  </a:outerShdw>
                </a:effectLst>
                <a:latin typeface="方正启体繁体" pitchFamily="65" charset="-122"/>
                <a:ea typeface="方正启体繁体" pitchFamily="65" charset="-122"/>
                <a:cs typeface="Arial" panose="020B0604020202020204"/>
              </a:rPr>
              <a:t>谢</a:t>
            </a:r>
            <a:r>
              <a:rPr lang="zh-CN" altLang="en-US" sz="3600" kern="10" dirty="0">
                <a:ln w="19050">
                  <a:solidFill>
                    <a:srgbClr val="FFFFFF"/>
                  </a:solidFill>
                  <a:round/>
                </a:ln>
                <a:gradFill rotWithShape="1">
                  <a:gsLst>
                    <a:gs pos="0">
                      <a:srgbClr val="800080"/>
                    </a:gs>
                    <a:gs pos="100000">
                      <a:srgbClr val="4F81BD"/>
                    </a:gs>
                  </a:gsLst>
                  <a:lin ang="0" scaled="1"/>
                </a:gradFill>
                <a:effectLst>
                  <a:outerShdw dist="53882" dir="2700000" algn="ctr" rotWithShape="0">
                    <a:prstClr val="black">
                      <a:alpha val="50000"/>
                    </a:prstClr>
                  </a:outerShdw>
                </a:effectLst>
                <a:latin typeface="方正启体繁体" pitchFamily="65" charset="-122"/>
                <a:ea typeface="方正启体繁体" pitchFamily="65" charset="-122"/>
                <a:cs typeface="Arial" panose="020B0604020202020204"/>
              </a:rPr>
              <a:t>谢</a:t>
            </a:r>
            <a:r>
              <a:rPr lang="en-US" altLang="zh-CN" sz="3600" kern="10" dirty="0">
                <a:ln w="19050">
                  <a:solidFill>
                    <a:srgbClr val="FFFFFF"/>
                  </a:solidFill>
                  <a:round/>
                </a:ln>
                <a:gradFill rotWithShape="1">
                  <a:gsLst>
                    <a:gs pos="0">
                      <a:srgbClr val="800080"/>
                    </a:gs>
                    <a:gs pos="100000">
                      <a:srgbClr val="4F81BD"/>
                    </a:gs>
                  </a:gsLst>
                  <a:lin ang="0" scaled="1"/>
                </a:gradFill>
                <a:effectLst>
                  <a:outerShdw dist="53882" dir="2700000" algn="ctr" rotWithShape="0">
                    <a:prstClr val="black">
                      <a:alpha val="50000"/>
                    </a:prstClr>
                  </a:outerShdw>
                </a:effectLst>
                <a:latin typeface="方正启体繁体" pitchFamily="65" charset="-122"/>
                <a:ea typeface="方正启体繁体" pitchFamily="65" charset="-122"/>
                <a:cs typeface="Arial" panose="020B0604020202020204"/>
              </a:rPr>
              <a:t>!</a:t>
            </a:r>
            <a:endParaRPr lang="en-US" altLang="zh-CN" sz="3600" kern="10" dirty="0">
              <a:ln w="19050">
                <a:solidFill>
                  <a:srgbClr val="FFFFFF"/>
                </a:solidFill>
                <a:round/>
              </a:ln>
              <a:gradFill rotWithShape="1">
                <a:gsLst>
                  <a:gs pos="0">
                    <a:srgbClr val="800080"/>
                  </a:gs>
                  <a:gs pos="100000">
                    <a:srgbClr val="4F81BD"/>
                  </a:gs>
                </a:gsLst>
                <a:lin ang="0" scaled="1"/>
              </a:gradFill>
              <a:effectLst>
                <a:outerShdw dist="53882" dir="2700000" algn="ctr" rotWithShape="0">
                  <a:prstClr val="black">
                    <a:alpha val="50000"/>
                  </a:prstClr>
                </a:outerShdw>
              </a:effectLst>
              <a:latin typeface="方正启体繁体" pitchFamily="65" charset="-122"/>
              <a:ea typeface="方正启体繁体" pitchFamily="65" charset="-122"/>
              <a:cs typeface="Arial" panose="020B0604020202020204"/>
            </a:endParaRPr>
          </a:p>
        </p:txBody>
      </p:sp>
      <p:sp>
        <p:nvSpPr>
          <p:cNvPr id="17" name="Text Box 3"/>
          <p:cNvSpPr txBox="1"/>
          <p:nvPr/>
        </p:nvSpPr>
        <p:spPr>
          <a:xfrm>
            <a:off x="776605" y="257810"/>
            <a:ext cx="9835515" cy="6451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/>
          <a:p>
            <a:pPr algn="dist" eaLnBrk="1" hangingPunct="1">
              <a:buFont typeface="Arial" panose="020B0604020202020204" pitchFamily="34" charset="0"/>
              <a:buNone/>
              <a:defRPr/>
            </a:pPr>
            <a:r>
              <a:rPr lang="zh-CN" altLang="en-US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临沂大学 </a:t>
            </a:r>
            <a:r>
              <a:rPr lang="en-US" altLang="zh-CN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- </a:t>
            </a:r>
            <a:r>
              <a:rPr lang="zh-CN" altLang="en-US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 信息科学与工程学院 </a:t>
            </a:r>
            <a:r>
              <a:rPr lang="en-US" altLang="zh-CN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- </a:t>
            </a:r>
            <a:r>
              <a:rPr lang="zh-CN" altLang="en-US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 </a:t>
            </a:r>
            <a:r>
              <a:rPr lang="en-US" altLang="zh-CN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SBA</a:t>
            </a:r>
            <a:r>
              <a:rPr lang="zh-CN" altLang="en-US" sz="3600" spc="50" noProof="1">
                <a:solidFill>
                  <a:srgbClr val="FFFF00"/>
                </a:solidFill>
                <a:latin typeface="华文新魏" panose="02010800040101010101" pitchFamily="2" charset="-122"/>
                <a:ea typeface="华文新魏" panose="02010800040101010101" pitchFamily="2" charset="-122"/>
                <a:cs typeface="+mn-ea"/>
              </a:rPr>
              <a:t>研究组</a:t>
            </a:r>
            <a:endParaRPr lang="en-US" altLang="zh-CN" sz="3600" spc="50" noProof="1">
              <a:solidFill>
                <a:srgbClr val="FFFF00"/>
              </a:solidFill>
              <a:latin typeface="华文新魏" panose="02010800040101010101" pitchFamily="2" charset="-122"/>
              <a:ea typeface="华文新魏" panose="02010800040101010101" pitchFamily="2" charset="-122"/>
              <a:cs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PLACING_PICTURE_USER_VIEWPORT" val="{&quot;height&quot;:3714.111811023622,&quot;width&quot;:5922.251968503937}"/>
</p:tagLst>
</file>

<file path=ppt/tags/tag2.xml><?xml version="1.0" encoding="utf-8"?>
<p:tagLst xmlns:p="http://schemas.openxmlformats.org/presentationml/2006/main">
  <p:tag name="KSO_WM_UNIT_PLACING_PICTURE_USER_VIEWPORT" val="{&quot;height&quot;:3714.111811023622,&quot;width&quot;:5922.251968503937}"/>
</p:tagLst>
</file>

<file path=ppt/tags/tag3.xml><?xml version="1.0" encoding="utf-8"?>
<p:tagLst xmlns:p="http://schemas.openxmlformats.org/presentationml/2006/main">
  <p:tag name="KSO_WM_UNIT_PLACING_PICTURE_USER_VIEWPORT" val="{&quot;height&quot;:3714.111811023622,&quot;width&quot;:5922.251968503937}"/>
</p:tagLst>
</file>

<file path=ppt/tags/tag4.xml><?xml version="1.0" encoding="utf-8"?>
<p:tagLst xmlns:p="http://schemas.openxmlformats.org/presentationml/2006/main">
  <p:tag name="KSO_WM_UNIT_PLACING_PICTURE_USER_VIEWPORT" val="{&quot;height&quot;:3714.111811023622,&quot;width&quot;:5922.251968503937}"/>
</p:tagLst>
</file>

<file path=ppt/tags/tag5.xml><?xml version="1.0" encoding="utf-8"?>
<p:tagLst xmlns:p="http://schemas.openxmlformats.org/presentationml/2006/main">
  <p:tag name="COMMONDATA" val="eyJoZGlkIjoiNzE2YzEwOWY3YjcwZDRkYThlY2QwYzIxODU2YmZiMTUifQ=="/>
</p:tagLst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A7C6E5"/>
      </a:accent1>
      <a:accent2>
        <a:srgbClr val="333399"/>
      </a:accent2>
      <a:accent3>
        <a:srgbClr val="FFFFFF"/>
      </a:accent3>
      <a:accent4>
        <a:srgbClr val="000000"/>
      </a:accent4>
      <a:accent5>
        <a:srgbClr val="D0DFF0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l" defTabSz="914400" rtl="0" eaLnBrk="1" fontAlgn="base" latinLnBrk="0" hangingPunct="1">
          <a:spcBef>
            <a:spcPct val="0"/>
          </a:spcBef>
          <a:spcAft>
            <a:spcPct val="0"/>
          </a:spcAft>
          <a:buClrTx/>
          <a:buSzTx/>
          <a:buFont typeface="Arial" panose="020B0604020202020204" pitchFamily="34" charset="0"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宋体" pitchFamily="2" charset="-122"/>
          </a:defRPr>
        </a:defPPr>
      </a:lstStyle>
    </a:ln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A7C6E5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0DFF0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7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9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615</Words>
  <Application>WPS Presentation</Application>
  <PresentationFormat>自定义</PresentationFormat>
  <Paragraphs>53</Paragraphs>
  <Slides>9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23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33" baseType="lpstr">
      <vt:lpstr>Arial</vt:lpstr>
      <vt:lpstr>宋体</vt:lpstr>
      <vt:lpstr>Wingdings</vt:lpstr>
      <vt:lpstr>汉仪书宋二KW</vt:lpstr>
      <vt:lpstr>楷体</vt:lpstr>
      <vt:lpstr>汉仪楷体KW</vt:lpstr>
      <vt:lpstr>微软雅黑 Light</vt:lpstr>
      <vt:lpstr>汉仪中黑KW</vt:lpstr>
      <vt:lpstr>华文新魏</vt:lpstr>
      <vt:lpstr>宋体-简</vt:lpstr>
      <vt:lpstr>Calibri</vt:lpstr>
      <vt:lpstr>Helvetica Neue</vt:lpstr>
      <vt:lpstr>微软雅黑</vt:lpstr>
      <vt:lpstr>汉仪旗黑</vt:lpstr>
      <vt:lpstr>Arial Bold</vt:lpstr>
      <vt:lpstr>Arial</vt:lpstr>
      <vt:lpstr>黑体</vt:lpstr>
      <vt:lpstr>굴림</vt:lpstr>
      <vt:lpstr>Apple SD Gothic Neo</vt:lpstr>
      <vt:lpstr>方正启体繁体</vt:lpstr>
      <vt:lpstr>宋体</vt:lpstr>
      <vt:lpstr>Arial Unicode MS</vt:lpstr>
      <vt:lpstr>苹方-简</vt:lpstr>
      <vt:lpstr>默认设计模板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lxs</dc:creator>
  <cp:lastModifiedBy>Alpha</cp:lastModifiedBy>
  <cp:revision>1046</cp:revision>
  <dcterms:created xsi:type="dcterms:W3CDTF">2022-11-21T05:26:01Z</dcterms:created>
  <dcterms:modified xsi:type="dcterms:W3CDTF">2022-11-21T05:26:01Z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1033-4.6.1.7451</vt:lpwstr>
  </property>
  <property fmtid="{D5CDD505-2E9C-101B-9397-08002B2CF9AE}" pid="3" name="ICV">
    <vt:lpwstr>7C57594E32534457A4C73A9027540A01</vt:lpwstr>
  </property>
</Properties>
</file>